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20"/>
  </p:handoutMasterIdLst>
  <p:sldIdLst>
    <p:sldId id="256" r:id="rId2"/>
    <p:sldId id="259" r:id="rId3"/>
    <p:sldId id="257" r:id="rId4"/>
    <p:sldId id="258" r:id="rId5"/>
    <p:sldId id="260" r:id="rId6"/>
    <p:sldId id="269" r:id="rId7"/>
    <p:sldId id="270" r:id="rId8"/>
    <p:sldId id="276" r:id="rId9"/>
    <p:sldId id="277" r:id="rId10"/>
    <p:sldId id="271" r:id="rId11"/>
    <p:sldId id="272" r:id="rId12"/>
    <p:sldId id="273" r:id="rId13"/>
    <p:sldId id="274" r:id="rId14"/>
    <p:sldId id="275" r:id="rId15"/>
    <p:sldId id="278" r:id="rId16"/>
    <p:sldId id="264" r:id="rId17"/>
    <p:sldId id="265" r:id="rId18"/>
    <p:sldId id="26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33" autoAdjust="0"/>
    <p:restoredTop sz="94660"/>
  </p:normalViewPr>
  <p:slideViewPr>
    <p:cSldViewPr>
      <p:cViewPr varScale="1">
        <p:scale>
          <a:sx n="70" d="100"/>
          <a:sy n="70" d="100"/>
        </p:scale>
        <p:origin x="-11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3830F73-842D-46FA-A6FE-345269FB9ABF}" type="datetimeFigureOut">
              <a:rPr lang="en-US" smtClean="0"/>
              <a:pPr/>
              <a:t>4/14/2009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3F811DF-9418-445F-81C7-41AFE64573A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44213AF-26F6-41FA-8D85-E2C5388D6E58}" type="datetimeFigureOut">
              <a:rPr lang="en-US" smtClean="0"/>
              <a:pPr/>
              <a:t>4/14/2009</a:t>
            </a:fld>
            <a:endParaRPr lang="en-US" dirty="0">
              <a:solidFill>
                <a:srgbClr val="FFFFFF"/>
              </a:solidFill>
            </a:endParaRPr>
          </a:p>
        </p:txBody>
      </p:sp>
      <p:sp>
        <p:nvSpPr>
          <p:cNvPr id="19" name="Footer Placeholder 18"/>
          <p:cNvSpPr>
            <a:spLocks noGrp="1"/>
          </p:cNvSpPr>
          <p:nvPr>
            <p:ph type="ftr" sz="quarter" idx="11"/>
          </p:nvPr>
        </p:nvSpPr>
        <p:spPr/>
        <p:txBody>
          <a:bodyPr/>
          <a:lstStyle/>
          <a:p>
            <a:endParaRPr kumimoji="0" lang="en-US">
              <a:solidFill>
                <a:schemeClr val="accent1">
                  <a:tint val="20000"/>
                </a:schemeClr>
              </a:solidFill>
            </a:endParaRPr>
          </a:p>
        </p:txBody>
      </p:sp>
      <p:sp>
        <p:nvSpPr>
          <p:cNvPr id="27" name="Slide Number Placeholder 26"/>
          <p:cNvSpPr>
            <a:spLocks noGrp="1"/>
          </p:cNvSpPr>
          <p:nvPr>
            <p:ph type="sldNum" sz="quarter" idx="12"/>
          </p:nvPr>
        </p:nvSpPr>
        <p:spPr/>
        <p:txBody>
          <a:bodyPr/>
          <a:lstStyle/>
          <a:p>
            <a:fld id="{D5BBC35B-A44B-4119-B8DA-DE9E3DFADA20}" type="slidenum">
              <a:rPr kumimoji="0" lang="en-US" smtClean="0"/>
              <a:pPr/>
              <a:t>‹#›</a:t>
            </a:fld>
            <a:endParaRPr kumimoji="0" lang="en-US" dirty="0">
              <a:solidFill>
                <a:srgbClr val="FFFFFF"/>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4213AF-26F6-41FA-8D85-E2C5388D6E58}" type="datetimeFigureOut">
              <a:rPr lang="en-US" smtClean="0"/>
              <a:pPr/>
              <a:t>4/14/2009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4213AF-26F6-41FA-8D85-E2C5388D6E58}" type="datetimeFigureOut">
              <a:rPr lang="en-US" smtClean="0"/>
              <a:pPr/>
              <a:t>4/14/2009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4213AF-26F6-41FA-8D85-E2C5388D6E58}" type="datetimeFigureOut">
              <a:rPr lang="en-US" smtClean="0"/>
              <a:pPr/>
              <a:t>4/14/2009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pPr/>
              <a:t>4/14/2009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4213AF-26F6-41FA-8D85-E2C5388D6E58}" type="datetimeFigureOut">
              <a:rPr lang="en-US" smtClean="0"/>
              <a:pPr/>
              <a:t>4/14/2009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44213AF-26F6-41FA-8D85-E2C5388D6E58}" type="datetimeFigureOut">
              <a:rPr lang="en-US" smtClean="0"/>
              <a:pPr/>
              <a:t>4/14/2009</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44213AF-26F6-41FA-8D85-E2C5388D6E58}" type="datetimeFigureOut">
              <a:rPr lang="en-US" smtClean="0"/>
              <a:pPr/>
              <a:t>4/14/2009</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4213AF-26F6-41FA-8D85-E2C5388D6E58}" type="datetimeFigureOut">
              <a:rPr lang="en-US" smtClean="0"/>
              <a:pPr/>
              <a:t>4/14/2009</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4213AF-26F6-41FA-8D85-E2C5388D6E58}" type="datetimeFigureOut">
              <a:rPr lang="en-US" smtClean="0"/>
              <a:pPr/>
              <a:t>4/14/2009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pPr/>
              <a:t>4/14/2009</a:t>
            </a:fld>
            <a:endParaRPr lang="en-US">
              <a:solidFill>
                <a:schemeClr val="tx1"/>
              </a:solidFill>
            </a:endParaRPr>
          </a:p>
        </p:txBody>
      </p:sp>
      <p:sp>
        <p:nvSpPr>
          <p:cNvPr id="6" name="Footer Placeholder 5"/>
          <p:cNvSpPr>
            <a:spLocks noGrp="1"/>
          </p:cNvSpPr>
          <p:nvPr>
            <p:ph type="ftr" sz="quarter" idx="11"/>
          </p:nvPr>
        </p:nvSpPr>
        <p:spPr/>
        <p:txBody>
          <a:bodyPr/>
          <a:lstStyle/>
          <a:p>
            <a:endParaRPr kumimoji="0" lang="en-US">
              <a:solidFill>
                <a:schemeClr val="tx1"/>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D5BBC35B-A44B-4119-B8DA-DE9E3DFADA20}" type="slidenum">
              <a:rPr kumimoji="0" lang="en-US" smtClean="0"/>
              <a:pPr/>
              <a:t>‹#›</a:t>
            </a:fld>
            <a:endParaRPr kumimoji="0" lang="en-US">
              <a:solidFill>
                <a:schemeClr val="tx1"/>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44213AF-26F6-41FA-8D85-E2C5388D6E58}" type="datetimeFigureOut">
              <a:rPr lang="en-US" smtClean="0"/>
              <a:pPr/>
              <a:t>4/14/2009</a:t>
            </a:fld>
            <a:endParaRPr lang="en-US" sz="1000" dirty="0">
              <a:solidFill>
                <a:schemeClr val="tx1"/>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5BBC35B-A44B-4119-B8DA-DE9E3DFADA20}" type="slidenum">
              <a:rPr kumimoji="0" lang="en-US" smtClean="0"/>
              <a:pPr/>
              <a:t>‹#›</a:t>
            </a:fld>
            <a:endParaRPr kumimoji="0" lang="en-US" sz="1000" b="0">
              <a:solidFill>
                <a:schemeClr val="tx1"/>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829761"/>
          </a:xfrm>
        </p:spPr>
        <p:txBody>
          <a:bodyPr>
            <a:noAutofit/>
          </a:bodyPr>
          <a:lstStyle/>
          <a:p>
            <a:r>
              <a:rPr lang="en-US" sz="3200" dirty="0" smtClean="0"/>
              <a:t>The Utilization of Polar Grid Resources to Analyze, Process, and Display Data from the National Data Buoy Center</a:t>
            </a:r>
            <a:endParaRPr lang="en-US" sz="3200" dirty="0"/>
          </a:p>
        </p:txBody>
      </p:sp>
      <p:sp>
        <p:nvSpPr>
          <p:cNvPr id="3" name="Subtitle 2"/>
          <p:cNvSpPr>
            <a:spLocks noGrp="1"/>
          </p:cNvSpPr>
          <p:nvPr>
            <p:ph type="subTitle" idx="1"/>
          </p:nvPr>
        </p:nvSpPr>
        <p:spPr>
          <a:xfrm>
            <a:off x="685800" y="2971800"/>
            <a:ext cx="7772400" cy="2209800"/>
          </a:xfrm>
        </p:spPr>
        <p:txBody>
          <a:bodyPr>
            <a:normAutofit fontScale="62500" lnSpcReduction="20000"/>
          </a:bodyPr>
          <a:lstStyle/>
          <a:p>
            <a:pPr algn="ctr"/>
            <a:r>
              <a:rPr lang="en-US" sz="3600" dirty="0" smtClean="0"/>
              <a:t>Bryce Carmichael</a:t>
            </a:r>
          </a:p>
          <a:p>
            <a:pPr algn="ctr"/>
            <a:r>
              <a:rPr lang="en-US" sz="3600" dirty="0" smtClean="0"/>
              <a:t>Lee Godley III</a:t>
            </a:r>
          </a:p>
          <a:p>
            <a:pPr algn="ctr"/>
            <a:r>
              <a:rPr lang="en-US" sz="3600" dirty="0" err="1" smtClean="0"/>
              <a:t>Diaminatou</a:t>
            </a:r>
            <a:r>
              <a:rPr lang="en-US" sz="3600" dirty="0" smtClean="0"/>
              <a:t> </a:t>
            </a:r>
            <a:r>
              <a:rPr lang="en-US" sz="3600" dirty="0" err="1" smtClean="0"/>
              <a:t>Goudiaby</a:t>
            </a:r>
            <a:endParaRPr lang="en-US" sz="3600" dirty="0" smtClean="0"/>
          </a:p>
          <a:p>
            <a:pPr algn="ctr"/>
            <a:r>
              <a:rPr lang="en-US" sz="3600" dirty="0" err="1" smtClean="0"/>
              <a:t>Unquiea</a:t>
            </a:r>
            <a:r>
              <a:rPr lang="en-US" sz="3600" dirty="0" smtClean="0"/>
              <a:t> Wade</a:t>
            </a:r>
          </a:p>
          <a:p>
            <a:pPr algn="ctr"/>
            <a:endParaRPr lang="en-US" sz="3600" dirty="0" smtClean="0"/>
          </a:p>
          <a:p>
            <a:pPr algn="ctr"/>
            <a:r>
              <a:rPr lang="en-US" sz="3600" dirty="0" smtClean="0"/>
              <a:t>Mentor: Dr. Eric Akers</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RESULTS</a:t>
            </a:r>
            <a:endParaRPr lang="en-US" dirty="0"/>
          </a:p>
        </p:txBody>
      </p:sp>
      <p:pic>
        <p:nvPicPr>
          <p:cNvPr id="1026" name="Picture 2"/>
          <p:cNvPicPr>
            <a:picLocks noChangeAspect="1" noChangeArrowheads="1"/>
          </p:cNvPicPr>
          <p:nvPr/>
        </p:nvPicPr>
        <p:blipFill>
          <a:blip r:embed="rId2"/>
          <a:srcRect/>
          <a:stretch>
            <a:fillRect/>
          </a:stretch>
        </p:blipFill>
        <p:spPr bwMode="auto">
          <a:xfrm>
            <a:off x="1600200" y="1981200"/>
            <a:ext cx="5638800" cy="4246084"/>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RESULTS</a:t>
            </a:r>
            <a:endParaRPr lang="en-US" dirty="0"/>
          </a:p>
        </p:txBody>
      </p:sp>
      <p:pic>
        <p:nvPicPr>
          <p:cNvPr id="5" name="Picture 2"/>
          <p:cNvPicPr>
            <a:picLocks noChangeAspect="1" noChangeArrowheads="1"/>
          </p:cNvPicPr>
          <p:nvPr/>
        </p:nvPicPr>
        <p:blipFill>
          <a:blip r:embed="rId2"/>
          <a:srcRect/>
          <a:stretch>
            <a:fillRect/>
          </a:stretch>
        </p:blipFill>
        <p:spPr bwMode="auto">
          <a:xfrm>
            <a:off x="1676400" y="2057399"/>
            <a:ext cx="5562600" cy="418870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RESULTS</a:t>
            </a:r>
            <a:endParaRPr lang="en-US" dirty="0"/>
          </a:p>
        </p:txBody>
      </p:sp>
      <p:pic>
        <p:nvPicPr>
          <p:cNvPr id="4" name="Picture 3"/>
          <p:cNvPicPr>
            <a:picLocks noChangeAspect="1" noChangeArrowheads="1"/>
          </p:cNvPicPr>
          <p:nvPr/>
        </p:nvPicPr>
        <p:blipFill>
          <a:blip r:embed="rId2"/>
          <a:srcRect/>
          <a:stretch>
            <a:fillRect/>
          </a:stretch>
        </p:blipFill>
        <p:spPr bwMode="auto">
          <a:xfrm>
            <a:off x="1524000" y="1905000"/>
            <a:ext cx="5993990" cy="4477439"/>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RESULTS</a:t>
            </a:r>
            <a:endParaRPr lang="en-US" dirty="0"/>
          </a:p>
        </p:txBody>
      </p:sp>
      <p:sp>
        <p:nvSpPr>
          <p:cNvPr id="3" name="Content Placeholder 2"/>
          <p:cNvSpPr>
            <a:spLocks noGrp="1"/>
          </p:cNvSpPr>
          <p:nvPr>
            <p:ph idx="1"/>
          </p:nvPr>
        </p:nvSpPr>
        <p:spPr/>
        <p:txBody>
          <a:bodyPr>
            <a:normAutofit/>
          </a:bodyPr>
          <a:lstStyle/>
          <a:p>
            <a:pPr>
              <a:buNone/>
            </a:pPr>
            <a:r>
              <a:rPr lang="en-US" sz="2000" dirty="0" smtClean="0"/>
              <a:t>-- Submitter: cerser-imac-1 : &lt;10.24.5.55:1030&gt; : cerser-imac-1</a:t>
            </a:r>
          </a:p>
          <a:p>
            <a:endParaRPr lang="en-US" sz="2000" dirty="0" smtClean="0"/>
          </a:p>
          <a:p>
            <a:pPr>
              <a:buNone/>
            </a:pPr>
            <a:r>
              <a:rPr lang="en-US" sz="2000" dirty="0" smtClean="0"/>
              <a:t>ID      OWNER            SUBMITTED     RUN_TIME ST PRI SIZE CMD               </a:t>
            </a:r>
          </a:p>
          <a:p>
            <a:pPr>
              <a:buNone/>
            </a:pPr>
            <a:r>
              <a:rPr lang="en-US" sz="2000" dirty="0" smtClean="0"/>
              <a:t>25.0   </a:t>
            </a:r>
            <a:r>
              <a:rPr lang="en-US" sz="2000" dirty="0" err="1" smtClean="0"/>
              <a:t>PolarGrid</a:t>
            </a:r>
            <a:r>
              <a:rPr lang="en-US" sz="2000" dirty="0" smtClean="0"/>
              <a:t> </a:t>
            </a:r>
            <a:r>
              <a:rPr lang="en-US" sz="2000" dirty="0" err="1" smtClean="0"/>
              <a:t>Admi</a:t>
            </a:r>
            <a:r>
              <a:rPr lang="en-US" sz="2000" dirty="0" smtClean="0"/>
              <a:t>  4/8  15:06   0+00:00:15 R  0   0.7  plot_results.exe </a:t>
            </a:r>
          </a:p>
          <a:p>
            <a:pPr>
              <a:buNone/>
            </a:pPr>
            <a:r>
              <a:rPr lang="en-US" sz="2000" dirty="0" smtClean="0"/>
              <a:t> </a:t>
            </a:r>
          </a:p>
          <a:p>
            <a:pPr>
              <a:buNone/>
            </a:pPr>
            <a:r>
              <a:rPr lang="en-US" sz="2000" dirty="0" smtClean="0"/>
              <a:t>26.0   </a:t>
            </a:r>
            <a:r>
              <a:rPr lang="en-US" sz="2000" dirty="0" err="1" smtClean="0"/>
              <a:t>PolarGrid</a:t>
            </a:r>
            <a:r>
              <a:rPr lang="en-US" sz="2000" dirty="0" smtClean="0"/>
              <a:t> </a:t>
            </a:r>
            <a:r>
              <a:rPr lang="en-US" sz="2000" dirty="0" err="1" smtClean="0"/>
              <a:t>Admi</a:t>
            </a:r>
            <a:r>
              <a:rPr lang="en-US" sz="2000" dirty="0" smtClean="0"/>
              <a:t>  4/8  15:06   0+00:00:20 R  0   0.7  plot_results.exe </a:t>
            </a:r>
          </a:p>
          <a:p>
            <a:pPr>
              <a:buNone/>
            </a:pPr>
            <a:r>
              <a:rPr lang="en-US" sz="2000" dirty="0" smtClean="0"/>
              <a:t> </a:t>
            </a:r>
          </a:p>
          <a:p>
            <a:pPr>
              <a:buNone/>
            </a:pPr>
            <a:r>
              <a:rPr lang="en-US" sz="2000" dirty="0" smtClean="0"/>
              <a:t>27.0   </a:t>
            </a:r>
            <a:r>
              <a:rPr lang="en-US" sz="2000" dirty="0" err="1" smtClean="0"/>
              <a:t>PolarGrid</a:t>
            </a:r>
            <a:r>
              <a:rPr lang="en-US" sz="2000" dirty="0" smtClean="0"/>
              <a:t> </a:t>
            </a:r>
            <a:r>
              <a:rPr lang="en-US" sz="2000" dirty="0" err="1" smtClean="0"/>
              <a:t>Admi</a:t>
            </a:r>
            <a:r>
              <a:rPr lang="en-US" sz="2000" dirty="0" smtClean="0"/>
              <a:t>  4/8  15:06   0+00:00:00 I  0   0.7  plot_results.exe</a:t>
            </a:r>
          </a:p>
          <a:p>
            <a:pPr>
              <a:buNone/>
            </a:pPr>
            <a:r>
              <a:rPr lang="en-US" sz="2000" dirty="0" smtClean="0"/>
              <a:t>  </a:t>
            </a:r>
          </a:p>
          <a:p>
            <a:pPr>
              <a:buNone/>
            </a:pPr>
            <a:r>
              <a:rPr lang="en-US" sz="2000" dirty="0" smtClean="0"/>
              <a:t>3 jobs; 1 idle, 2 running, 0 held</a:t>
            </a:r>
            <a:endParaRPr 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RESULTS</a:t>
            </a:r>
            <a:endParaRPr lang="en-US" dirty="0"/>
          </a:p>
        </p:txBody>
      </p:sp>
      <p:sp>
        <p:nvSpPr>
          <p:cNvPr id="3" name="Content Placeholder 2"/>
          <p:cNvSpPr>
            <a:spLocks noGrp="1"/>
          </p:cNvSpPr>
          <p:nvPr>
            <p:ph idx="1"/>
          </p:nvPr>
        </p:nvSpPr>
        <p:spPr/>
        <p:txBody>
          <a:bodyPr>
            <a:noAutofit/>
          </a:bodyPr>
          <a:lstStyle/>
          <a:p>
            <a:pPr>
              <a:buNone/>
            </a:pPr>
            <a:r>
              <a:rPr lang="en-US" sz="2000" dirty="0" smtClean="0"/>
              <a:t>$ /</a:t>
            </a:r>
            <a:r>
              <a:rPr lang="en-US" sz="2000" dirty="0" err="1" smtClean="0"/>
              <a:t>cygdrive</a:t>
            </a:r>
            <a:r>
              <a:rPr lang="en-US" sz="2000" dirty="0" smtClean="0"/>
              <a:t>/c/condor/bin/</a:t>
            </a:r>
            <a:r>
              <a:rPr lang="en-US" sz="2000" dirty="0" err="1" smtClean="0"/>
              <a:t>condor_q</a:t>
            </a:r>
            <a:endParaRPr lang="en-US" sz="2000" dirty="0" smtClean="0"/>
          </a:p>
          <a:p>
            <a:pPr>
              <a:buNone/>
            </a:pPr>
            <a:endParaRPr lang="en-US" sz="2000" dirty="0" smtClean="0"/>
          </a:p>
          <a:p>
            <a:pPr>
              <a:buNone/>
            </a:pPr>
            <a:r>
              <a:rPr lang="en-US" sz="2000" dirty="0" smtClean="0"/>
              <a:t>-- Submitter: cerser-imac-1 : &lt;10.24.5.55:1030&gt; : cerser-imac-1</a:t>
            </a:r>
          </a:p>
          <a:p>
            <a:pPr>
              <a:buNone/>
            </a:pPr>
            <a:endParaRPr lang="en-US" sz="2000" dirty="0" smtClean="0"/>
          </a:p>
          <a:p>
            <a:pPr>
              <a:buNone/>
            </a:pPr>
            <a:r>
              <a:rPr lang="en-US" sz="2000" dirty="0" smtClean="0"/>
              <a:t>ID      OWNER            SUBMITTED     RUN_TIME ST PRI SIZE CMD               </a:t>
            </a:r>
          </a:p>
          <a:p>
            <a:pPr>
              <a:buNone/>
            </a:pPr>
            <a:endParaRPr lang="en-US" sz="2000" dirty="0" smtClean="0"/>
          </a:p>
          <a:p>
            <a:pPr>
              <a:buNone/>
            </a:pPr>
            <a:r>
              <a:rPr lang="en-US" sz="2000" dirty="0" smtClean="0"/>
              <a:t>0 jobs; 0 idle, 0 running, 0 held</a:t>
            </a:r>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a:t>
            </a:r>
            <a:endParaRPr lang="en-US" dirty="0"/>
          </a:p>
        </p:txBody>
      </p:sp>
      <p:sp>
        <p:nvSpPr>
          <p:cNvPr id="3" name="Content Placeholder 2"/>
          <p:cNvSpPr>
            <a:spLocks noGrp="1"/>
          </p:cNvSpPr>
          <p:nvPr>
            <p:ph idx="1"/>
          </p:nvPr>
        </p:nvSpPr>
        <p:spPr/>
        <p:txBody>
          <a:bodyPr/>
          <a:lstStyle/>
          <a:p>
            <a:pPr>
              <a:buNone/>
            </a:pPr>
            <a:r>
              <a:rPr lang="en-US" dirty="0" smtClean="0"/>
              <a:t>	</a:t>
            </a:r>
          </a:p>
          <a:p>
            <a:pPr>
              <a:buNone/>
            </a:pPr>
            <a:r>
              <a:rPr lang="en-US" smtClean="0"/>
              <a:t>	The </a:t>
            </a:r>
            <a:r>
              <a:rPr lang="en-US" dirty="0" smtClean="0"/>
              <a:t>results from the research project yield evidence of successful completion of solving our real world problem. Once the program was written efficiently, the jobs were rightfully submitted to Condor, processed, and plotted through </a:t>
            </a:r>
            <a:r>
              <a:rPr lang="en-US" dirty="0" err="1" smtClean="0"/>
              <a:t>gnuplot</a:t>
            </a:r>
            <a:r>
              <a:rPr lang="en-US" dirty="0" smtClean="0"/>
              <a:t>. This endeavor opens the door to greater data submission and more efficient plotting. </a:t>
            </a:r>
          </a:p>
          <a:p>
            <a:pPr>
              <a:buNone/>
            </a:pPr>
            <a:r>
              <a:rPr lang="en-US" dirty="0" smtClean="0"/>
              <a:t> </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FUTURE WORK</a:t>
            </a:r>
            <a:endParaRPr lang="en-US" dirty="0"/>
          </a:p>
        </p:txBody>
      </p:sp>
      <p:sp>
        <p:nvSpPr>
          <p:cNvPr id="3" name="Content Placeholder 2"/>
          <p:cNvSpPr>
            <a:spLocks noGrp="1"/>
          </p:cNvSpPr>
          <p:nvPr>
            <p:ph idx="1"/>
          </p:nvPr>
        </p:nvSpPr>
        <p:spPr/>
        <p:txBody>
          <a:bodyPr>
            <a:normAutofit/>
          </a:bodyPr>
          <a:lstStyle/>
          <a:p>
            <a:r>
              <a:rPr lang="en-US" dirty="0" smtClean="0"/>
              <a:t>Find and solve the incompatibility issues between the java universe and Condor on the Mac OSX computers. </a:t>
            </a:r>
          </a:p>
          <a:p>
            <a:pPr lvl="1"/>
            <a:r>
              <a:rPr lang="en-US" dirty="0" smtClean="0"/>
              <a:t>Every C++ program submitted should run successfully within seconds.</a:t>
            </a:r>
          </a:p>
          <a:p>
            <a:r>
              <a:rPr lang="en-US" dirty="0" smtClean="0"/>
              <a:t>Making Condor more efficient within our workstations.  </a:t>
            </a:r>
          </a:p>
          <a:p>
            <a:r>
              <a:rPr lang="en-US" dirty="0" smtClean="0"/>
              <a:t>Software packages will be researched to see if there are more applicable packages other than </a:t>
            </a:r>
            <a:r>
              <a:rPr lang="en-US" dirty="0" err="1" smtClean="0"/>
              <a:t>GNUPlot</a:t>
            </a:r>
            <a:r>
              <a:rPr lang="en-US" dirty="0" smtClean="0"/>
              <a:t> that can be used to graph data.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Content Placeholder 2"/>
          <p:cNvSpPr>
            <a:spLocks noGrp="1"/>
          </p:cNvSpPr>
          <p:nvPr>
            <p:ph idx="1"/>
          </p:nvPr>
        </p:nvSpPr>
        <p:spPr/>
        <p:txBody>
          <a:bodyPr>
            <a:normAutofit fontScale="55000" lnSpcReduction="20000"/>
          </a:bodyPr>
          <a:lstStyle/>
          <a:p>
            <a:endParaRPr lang="en-US" dirty="0" smtClean="0"/>
          </a:p>
          <a:p>
            <a:endParaRPr lang="en-US" dirty="0" smtClean="0"/>
          </a:p>
          <a:p>
            <a:r>
              <a:rPr lang="en-US" dirty="0" smtClean="0"/>
              <a:t>Z. </a:t>
            </a:r>
            <a:r>
              <a:rPr lang="en-US" dirty="0" err="1" smtClean="0"/>
              <a:t>Juhasz</a:t>
            </a:r>
            <a:r>
              <a:rPr lang="en-US" dirty="0" smtClean="0"/>
              <a:t>, Distributed and Parallel Systems: Cluster and Grid Computing (The Springer International Series in Engineering and Computer Science).	New York, NY: Springer, Inc., 2005, pp. 34–57.</a:t>
            </a:r>
          </a:p>
          <a:p>
            <a:pPr>
              <a:buNone/>
            </a:pPr>
            <a:endParaRPr lang="en-US" dirty="0" smtClean="0"/>
          </a:p>
          <a:p>
            <a:r>
              <a:rPr lang="en-US" dirty="0" smtClean="0"/>
              <a:t>H. </a:t>
            </a:r>
            <a:r>
              <a:rPr lang="en-US" dirty="0" err="1" smtClean="0"/>
              <a:t>Bauke</a:t>
            </a:r>
            <a:r>
              <a:rPr lang="en-US" dirty="0" smtClean="0"/>
              <a:t>, High Performance Cluster Computing: Architectures and Systems, Vol. 1. Upper Saddle River, NJ: Prentice Hall PTR, 1999, pp. 320–339.</a:t>
            </a:r>
          </a:p>
          <a:p>
            <a:pPr>
              <a:buNone/>
            </a:pPr>
            <a:endParaRPr lang="en-US" dirty="0" smtClean="0"/>
          </a:p>
          <a:p>
            <a:r>
              <a:rPr lang="en-US" dirty="0" smtClean="0"/>
              <a:t>R. </a:t>
            </a:r>
            <a:r>
              <a:rPr lang="en-US" dirty="0" err="1" smtClean="0"/>
              <a:t>Buyya</a:t>
            </a:r>
            <a:r>
              <a:rPr lang="en-US" dirty="0" smtClean="0"/>
              <a:t>, Cluster Computing.	Hauppauge, NY: Nova Science Publishers, 2001, pp. 23–45.</a:t>
            </a:r>
          </a:p>
          <a:p>
            <a:endParaRPr lang="en-US" dirty="0" smtClean="0"/>
          </a:p>
          <a:p>
            <a:r>
              <a:rPr lang="en-US" dirty="0" smtClean="0"/>
              <a:t>G. </a:t>
            </a:r>
            <a:r>
              <a:rPr lang="en-US" dirty="0" err="1" smtClean="0"/>
              <a:t>Pfister</a:t>
            </a:r>
            <a:r>
              <a:rPr lang="en-US" dirty="0" smtClean="0"/>
              <a:t>, In Search of Clusters (2nd Edition). Upper Saddle River, NJ: Prentice Hall PTR, 1997, pp. 67–89, 234-277.</a:t>
            </a:r>
          </a:p>
          <a:p>
            <a:endParaRPr lang="en-US" dirty="0" smtClean="0"/>
          </a:p>
          <a:p>
            <a:r>
              <a:rPr lang="en-US" dirty="0" smtClean="0"/>
              <a:t>“Condor Project Homepage”, Retrieved from the World Wide Web http://www.cs.wisc.edu/condor/</a:t>
            </a:r>
          </a:p>
          <a:p>
            <a:endParaRPr lang="en-US" dirty="0" smtClean="0"/>
          </a:p>
          <a:p>
            <a:r>
              <a:rPr lang="en-US" dirty="0" smtClean="0"/>
              <a:t>“Building a Linux Cluster on a Budget”, Retrieved from the World Wide Web http://www.linux.com/articles/49654/</a:t>
            </a:r>
          </a:p>
          <a:p>
            <a:endParaRPr lang="en-US" dirty="0" smtClean="0"/>
          </a:p>
          <a:p>
            <a:r>
              <a:rPr lang="en-US" dirty="0" smtClean="0"/>
              <a:t>“GNU Plot Homepage”, Retrieved from the World Wide Web http://www.gnuplot.info/</a:t>
            </a:r>
          </a:p>
          <a:p>
            <a:endParaRPr lang="en-US" dirty="0" smtClean="0"/>
          </a:p>
          <a:p>
            <a:endParaRPr lang="en-US" dirty="0" smtClean="0"/>
          </a:p>
          <a:p>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a:t>
            </a:r>
            <a:endParaRPr lang="en-US" dirty="0"/>
          </a:p>
        </p:txBody>
      </p:sp>
      <p:sp>
        <p:nvSpPr>
          <p:cNvPr id="3" name="Content Placeholder 2"/>
          <p:cNvSpPr>
            <a:spLocks noGrp="1"/>
          </p:cNvSpPr>
          <p:nvPr>
            <p:ph idx="1"/>
          </p:nvPr>
        </p:nvSpPr>
        <p:spPr/>
        <p:txBody>
          <a:bodyPr>
            <a:noAutofit/>
          </a:bodyPr>
          <a:lstStyle/>
          <a:p>
            <a:pPr algn="ctr">
              <a:buNone/>
            </a:pPr>
            <a:r>
              <a:rPr lang="en-US" sz="30000" dirty="0" smtClean="0"/>
              <a:t>?</a:t>
            </a:r>
            <a:endParaRPr lang="en-US" sz="30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OVERVIEW</a:t>
            </a:r>
            <a:endParaRPr lang="en-US" dirty="0"/>
          </a:p>
        </p:txBody>
      </p:sp>
      <p:sp>
        <p:nvSpPr>
          <p:cNvPr id="2" name="Content Placeholder 1"/>
          <p:cNvSpPr>
            <a:spLocks noGrp="1"/>
          </p:cNvSpPr>
          <p:nvPr>
            <p:ph idx="1"/>
          </p:nvPr>
        </p:nvSpPr>
        <p:spPr/>
        <p:txBody>
          <a:bodyPr>
            <a:normAutofit fontScale="92500" lnSpcReduction="10000"/>
          </a:bodyPr>
          <a:lstStyle/>
          <a:p>
            <a:r>
              <a:rPr lang="en-US" dirty="0" smtClean="0"/>
              <a:t>Abstract</a:t>
            </a:r>
          </a:p>
          <a:p>
            <a:r>
              <a:rPr lang="en-US" dirty="0" smtClean="0"/>
              <a:t>Background</a:t>
            </a:r>
          </a:p>
          <a:p>
            <a:pPr lvl="1"/>
            <a:r>
              <a:rPr lang="en-US" dirty="0" smtClean="0"/>
              <a:t>National Buoy Data Center</a:t>
            </a:r>
          </a:p>
          <a:p>
            <a:pPr lvl="1"/>
            <a:r>
              <a:rPr lang="en-US" dirty="0" smtClean="0"/>
              <a:t>Condor</a:t>
            </a:r>
          </a:p>
          <a:p>
            <a:pPr lvl="1"/>
            <a:r>
              <a:rPr lang="en-US" dirty="0" err="1" smtClean="0"/>
              <a:t>Gnuplot</a:t>
            </a:r>
            <a:endParaRPr lang="en-US" dirty="0" smtClean="0"/>
          </a:p>
          <a:p>
            <a:endParaRPr lang="en-US" dirty="0" smtClean="0"/>
          </a:p>
          <a:p>
            <a:r>
              <a:rPr lang="en-US" dirty="0" smtClean="0"/>
              <a:t>Results</a:t>
            </a:r>
          </a:p>
          <a:p>
            <a:r>
              <a:rPr lang="en-US" dirty="0" smtClean="0"/>
              <a:t>Conclusion</a:t>
            </a:r>
          </a:p>
          <a:p>
            <a:r>
              <a:rPr lang="en-US" dirty="0" smtClean="0"/>
              <a:t>Future Work</a:t>
            </a:r>
          </a:p>
          <a:p>
            <a:r>
              <a:rPr lang="en-US" dirty="0" smtClean="0"/>
              <a:t>References</a:t>
            </a:r>
          </a:p>
          <a:p>
            <a:r>
              <a:rPr lang="en-US" dirty="0" smtClean="0"/>
              <a:t>Acknowledgements</a:t>
            </a:r>
          </a:p>
          <a:p>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ABSTRACT</a:t>
            </a:r>
            <a:endParaRPr lang="en-US" dirty="0"/>
          </a:p>
        </p:txBody>
      </p:sp>
      <p:sp>
        <p:nvSpPr>
          <p:cNvPr id="2" name="Content Placeholder 1"/>
          <p:cNvSpPr>
            <a:spLocks noGrp="1"/>
          </p:cNvSpPr>
          <p:nvPr>
            <p:ph idx="1"/>
          </p:nvPr>
        </p:nvSpPr>
        <p:spPr/>
        <p:txBody>
          <a:bodyPr>
            <a:normAutofit fontScale="85000" lnSpcReduction="10000"/>
          </a:bodyPr>
          <a:lstStyle/>
          <a:p>
            <a:r>
              <a:rPr lang="en-US" dirty="0" smtClean="0"/>
              <a:t>This project presents an example of a real world problem with data collection and processing. In order to solve this dilemma, cluster research was conducted to construct a model to serve as a base for a super computing pool, allocating data to a central location, and examining the data from the National Data Buoy Center. The model serves as a standard for solving real world problems using resources such as Condor, which utilizes a six hundred plus core cluster and two computer laboratories on Elizabeth City State University’s campus. In order to standardize the model, major components must be accessed using Condor. These components include the allocation of data to a central location, the access of data from that location, the distribution of various jobs to both the laboratory and cluster computers, and the automatic installation of </a:t>
            </a:r>
            <a:r>
              <a:rPr lang="en-US" dirty="0" err="1" smtClean="0"/>
              <a:t>Gnuplot</a:t>
            </a:r>
            <a:r>
              <a:rPr lang="en-US" dirty="0" smtClean="0"/>
              <a:t> onto a computer.</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704088"/>
            <a:ext cx="9144000" cy="1143000"/>
          </a:xfrm>
        </p:spPr>
        <p:txBody>
          <a:bodyPr>
            <a:noAutofit/>
          </a:bodyPr>
          <a:lstStyle/>
          <a:p>
            <a:pPr algn="ctr"/>
            <a:r>
              <a:rPr lang="en-US" dirty="0" smtClean="0"/>
              <a:t>NATIONAL DATA BUOY CENTER</a:t>
            </a:r>
          </a:p>
        </p:txBody>
      </p:sp>
      <p:sp>
        <p:nvSpPr>
          <p:cNvPr id="2" name="Content Placeholder 1"/>
          <p:cNvSpPr>
            <a:spLocks noGrp="1"/>
          </p:cNvSpPr>
          <p:nvPr>
            <p:ph idx="1"/>
          </p:nvPr>
        </p:nvSpPr>
        <p:spPr/>
        <p:txBody>
          <a:bodyPr>
            <a:normAutofit/>
          </a:bodyPr>
          <a:lstStyle/>
          <a:p>
            <a:r>
              <a:rPr lang="en-US" dirty="0" smtClean="0"/>
              <a:t>Agency within the National Weather Service (NWS)</a:t>
            </a:r>
          </a:p>
          <a:p>
            <a:r>
              <a:rPr lang="en-US" dirty="0" smtClean="0"/>
              <a:t>Deploys buoys in locations for meteorological and environmental observations </a:t>
            </a:r>
          </a:p>
          <a:p>
            <a:r>
              <a:rPr lang="en-US" dirty="0" smtClean="0"/>
              <a:t>Stations measure sea surface temperature, average wave period, dominant wave period, and wave height</a:t>
            </a:r>
          </a:p>
          <a:p>
            <a:r>
              <a:rPr lang="en-US" dirty="0" smtClean="0"/>
              <a:t>Measurements are submitted through Condor for processing and graphically visualized with </a:t>
            </a:r>
            <a:r>
              <a:rPr lang="en-US" dirty="0" err="1" smtClean="0"/>
              <a:t>GNUplot</a:t>
            </a:r>
            <a:r>
              <a:rPr lang="en-US" dirty="0" smtClean="0"/>
              <a:t> for analyzing purposes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CONDOR</a:t>
            </a:r>
            <a:endParaRPr lang="en-US" dirty="0"/>
          </a:p>
        </p:txBody>
      </p:sp>
      <p:sp>
        <p:nvSpPr>
          <p:cNvPr id="2" name="Content Placeholder 1"/>
          <p:cNvSpPr>
            <a:spLocks noGrp="1"/>
          </p:cNvSpPr>
          <p:nvPr>
            <p:ph idx="1"/>
          </p:nvPr>
        </p:nvSpPr>
        <p:spPr/>
        <p:txBody>
          <a:bodyPr/>
          <a:lstStyle/>
          <a:p>
            <a:r>
              <a:rPr lang="en-US" dirty="0" smtClean="0"/>
              <a:t>Free-ware, software system </a:t>
            </a:r>
          </a:p>
          <a:p>
            <a:r>
              <a:rPr lang="en-US" dirty="0" smtClean="0"/>
              <a:t>Developed at the University of Wisconsin-Madison. </a:t>
            </a:r>
          </a:p>
          <a:p>
            <a:r>
              <a:rPr lang="en-US" dirty="0" smtClean="0"/>
              <a:t>Implements the power of a cluster on a network.</a:t>
            </a:r>
          </a:p>
          <a:p>
            <a:r>
              <a:rPr lang="en-US" dirty="0" smtClean="0"/>
              <a:t>Able to perform data collection and processing.</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GNUPLOT</a:t>
            </a:r>
            <a:endParaRPr lang="en-US" dirty="0"/>
          </a:p>
        </p:txBody>
      </p:sp>
      <p:sp>
        <p:nvSpPr>
          <p:cNvPr id="3" name="Content Placeholder 2"/>
          <p:cNvSpPr>
            <a:spLocks noGrp="1"/>
          </p:cNvSpPr>
          <p:nvPr>
            <p:ph idx="1"/>
          </p:nvPr>
        </p:nvSpPr>
        <p:spPr/>
        <p:txBody>
          <a:bodyPr/>
          <a:lstStyle/>
          <a:p>
            <a:r>
              <a:rPr lang="en-US" dirty="0" smtClean="0"/>
              <a:t>Most widely used program to plot and visualize data</a:t>
            </a:r>
          </a:p>
          <a:p>
            <a:r>
              <a:rPr lang="en-US" dirty="0" smtClean="0"/>
              <a:t>It is an open source program that runs through the command-line </a:t>
            </a:r>
          </a:p>
          <a:p>
            <a:r>
              <a:rPr lang="en-US" dirty="0" smtClean="0"/>
              <a:t>Shows the statistical data of buoys from the NDBC.</a:t>
            </a:r>
          </a:p>
          <a:p>
            <a:r>
              <a:rPr lang="en-US" dirty="0" smtClean="0"/>
              <a:t>The program is capable of producing high-quality, publication graphics and deals with large data sets.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Initial Java Program</a:t>
            </a:r>
            <a:endParaRPr lang="en-US" dirty="0"/>
          </a:p>
        </p:txBody>
      </p:sp>
      <p:pic>
        <p:nvPicPr>
          <p:cNvPr id="4098" name="Picture 2"/>
          <p:cNvPicPr>
            <a:picLocks noGrp="1" noChangeAspect="1" noChangeArrowheads="1"/>
          </p:cNvPicPr>
          <p:nvPr>
            <p:ph idx="1"/>
          </p:nvPr>
        </p:nvPicPr>
        <p:blipFill>
          <a:blip r:embed="rId2"/>
          <a:srcRect/>
          <a:stretch>
            <a:fillRect/>
          </a:stretch>
        </p:blipFill>
        <p:spPr bwMode="auto">
          <a:xfrm>
            <a:off x="1060450" y="1935163"/>
            <a:ext cx="7023099" cy="4389437"/>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pPr algn="ctr"/>
            <a:r>
              <a:rPr lang="en-US" dirty="0" smtClean="0"/>
              <a:t>New C++ Program</a:t>
            </a:r>
            <a:endParaRPr lang="en-US" dirty="0"/>
          </a:p>
        </p:txBody>
      </p:sp>
      <p:pic>
        <p:nvPicPr>
          <p:cNvPr id="3075" name="Picture 3"/>
          <p:cNvPicPr>
            <a:picLocks noGrp="1" noChangeAspect="1" noChangeArrowheads="1"/>
          </p:cNvPicPr>
          <p:nvPr>
            <p:ph idx="1"/>
          </p:nvPr>
        </p:nvPicPr>
        <p:blipFill>
          <a:blip r:embed="rId2"/>
          <a:srcRect/>
          <a:stretch>
            <a:fillRect/>
          </a:stretch>
        </p:blipFill>
        <p:spPr bwMode="auto">
          <a:xfrm>
            <a:off x="1060450" y="1748631"/>
            <a:ext cx="7321550" cy="4575969"/>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Submission File</a:t>
            </a:r>
            <a:endParaRPr lang="en-US" dirty="0"/>
          </a:p>
        </p:txBody>
      </p:sp>
      <p:pic>
        <p:nvPicPr>
          <p:cNvPr id="5122" name="Picture 2"/>
          <p:cNvPicPr>
            <a:picLocks noGrp="1" noChangeAspect="1" noChangeArrowheads="1"/>
          </p:cNvPicPr>
          <p:nvPr>
            <p:ph idx="1"/>
          </p:nvPr>
        </p:nvPicPr>
        <p:blipFill>
          <a:blip r:embed="rId2"/>
          <a:srcRect/>
          <a:stretch>
            <a:fillRect/>
          </a:stretch>
        </p:blipFill>
        <p:spPr bwMode="auto">
          <a:xfrm>
            <a:off x="1060450" y="1935163"/>
            <a:ext cx="7023099" cy="4389437"/>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228</TotalTime>
  <Words>512</Words>
  <Application>Microsoft Office PowerPoint</Application>
  <PresentationFormat>On-screen Show (4:3)</PresentationFormat>
  <Paragraphs>90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The Utilization of Polar Grid Resources to Analyze, Process, and Display Data from the National Data Buoy Center</vt:lpstr>
      <vt:lpstr>OVERVIEW</vt:lpstr>
      <vt:lpstr>ABSTRACT</vt:lpstr>
      <vt:lpstr>NATIONAL DATA BUOY CENTER</vt:lpstr>
      <vt:lpstr>CONDOR</vt:lpstr>
      <vt:lpstr>GNUPLOT</vt:lpstr>
      <vt:lpstr>Initial Java Program</vt:lpstr>
      <vt:lpstr>New C++ Program</vt:lpstr>
      <vt:lpstr>Submission File</vt:lpstr>
      <vt:lpstr>RESULTS</vt:lpstr>
      <vt:lpstr>RESULTS</vt:lpstr>
      <vt:lpstr>RESULTS</vt:lpstr>
      <vt:lpstr>RESULTS</vt:lpstr>
      <vt:lpstr>RESULTS</vt:lpstr>
      <vt:lpstr>CONCLUSION</vt:lpstr>
      <vt:lpstr>FUTURE WORK</vt:lpstr>
      <vt:lpstr>REFERENCES</vt:lpstr>
      <vt:lpstr>QUESTIONS</vt:lpstr>
    </vt:vector>
  </TitlesOfParts>
  <Company>ECSU Cerser Program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Utilization of Polar Grid Resources to Analyze, Process, and Display Data from the National Data Buoy Center</dc:title>
  <dc:creator>Student</dc:creator>
  <cp:lastModifiedBy>Student</cp:lastModifiedBy>
  <cp:revision>26</cp:revision>
  <dcterms:created xsi:type="dcterms:W3CDTF">2009-04-08T18:09:14Z</dcterms:created>
  <dcterms:modified xsi:type="dcterms:W3CDTF">2009-04-14T20:12:20Z</dcterms:modified>
</cp:coreProperties>
</file>